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94" r:id="rId11"/>
    <p:sldId id="264" r:id="rId12"/>
    <p:sldId id="265" r:id="rId13"/>
    <p:sldId id="289" r:id="rId14"/>
    <p:sldId id="267" r:id="rId15"/>
    <p:sldId id="268" r:id="rId16"/>
    <p:sldId id="269" r:id="rId17"/>
    <p:sldId id="270" r:id="rId18"/>
    <p:sldId id="271" r:id="rId19"/>
    <p:sldId id="272" r:id="rId20"/>
    <p:sldId id="290" r:id="rId21"/>
    <p:sldId id="295" r:id="rId22"/>
    <p:sldId id="303" r:id="rId23"/>
    <p:sldId id="301" r:id="rId24"/>
    <p:sldId id="306" r:id="rId25"/>
    <p:sldId id="309" r:id="rId26"/>
    <p:sldId id="310" r:id="rId27"/>
    <p:sldId id="311" r:id="rId28"/>
    <p:sldId id="313" r:id="rId29"/>
    <p:sldId id="314" r:id="rId30"/>
    <p:sldId id="315" r:id="rId31"/>
    <p:sldId id="316" r:id="rId32"/>
    <p:sldId id="317" r:id="rId33"/>
    <p:sldId id="308" r:id="rId34"/>
    <p:sldId id="291" r:id="rId35"/>
    <p:sldId id="274" r:id="rId36"/>
    <p:sldId id="275" r:id="rId37"/>
    <p:sldId id="276" r:id="rId38"/>
    <p:sldId id="277" r:id="rId39"/>
    <p:sldId id="278" r:id="rId40"/>
    <p:sldId id="292" r:id="rId41"/>
    <p:sldId id="279" r:id="rId42"/>
    <p:sldId id="280" r:id="rId43"/>
    <p:sldId id="281" r:id="rId44"/>
    <p:sldId id="282" r:id="rId45"/>
    <p:sldId id="283" r:id="rId46"/>
    <p:sldId id="284" r:id="rId47"/>
    <p:sldId id="297" r:id="rId48"/>
    <p:sldId id="285" r:id="rId49"/>
    <p:sldId id="286" r:id="rId50"/>
    <p:sldId id="287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30A52-80E1-C6A5-B385-FA3A4F082E8C}" v="6" dt="2018-09-14T16:01:07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fe62680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efe62680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24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fe62680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3efe62680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efe626806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efe626806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65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efe626806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fe626806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fe626806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3efe62680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fe626806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3efe626806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fe626806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3efe626806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efe626806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efe626806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efe626806_1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3efe626806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fbb7997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efbb7997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8829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280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145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899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7884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227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794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44697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516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90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27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fe626806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efe626806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634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efe62680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efe62680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fe626806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3efe626806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efe626806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3efe626806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efe626806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efe626806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efe626806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efe626806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885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efe626806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3efe626806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fe626806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efe626806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efe626806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3efe626806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efe626806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efe626806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efe626806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efe626806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efe626806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efe626806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efe626806_1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3efe626806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efe626806_1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3efe626806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fe626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efe6268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fbb799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efbb799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94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efe62680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efe62680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efe626806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efe626806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oada.dadeschools.net/IAP/QuickDoc-SCANVIEW-UsingScanview.pdf" TargetMode="Externa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ada.dadeschools.net" TargetMode="Externa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F7818"/>
              </a:buClr>
              <a:buSzPts val="5400"/>
              <a:buFont typeface="Trebuchet MS"/>
              <a:buNone/>
            </a:pPr>
            <a:br>
              <a:rPr lang="en-US" sz="5400" b="0" i="0" u="none" strike="noStrike" cap="none">
                <a:solidFill>
                  <a:srgbClr val="3F7818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5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3725883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>
              <a:solidFill>
                <a:srgbClr val="48611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486112"/>
                </a:solidFill>
              </a:rPr>
              <a:t>Training Guide</a:t>
            </a:r>
            <a:endParaRPr sz="3000" b="1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3000" b="1" i="0" u="none" strike="noStrike" cap="none">
                <a:solidFill>
                  <a:srgbClr val="486112"/>
                </a:solidFill>
              </a:rPr>
              <a:t>2018-2019</a:t>
            </a:r>
            <a:endParaRPr sz="3000" b="1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rgbClr val="48611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6835" y="1452363"/>
            <a:ext cx="7267400" cy="1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281950" y="541350"/>
            <a:ext cx="89415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25" y="76306"/>
            <a:ext cx="11910049" cy="1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281950" y="1363315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Unify - Home Page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42AEB-B30E-46DA-881C-DE4A07DB6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" y="1265863"/>
            <a:ext cx="12190827" cy="5592138"/>
          </a:xfrm>
          <a:prstGeom prst="rect">
            <a:avLst/>
          </a:prstGeom>
        </p:spPr>
      </p:pic>
      <p:sp>
        <p:nvSpPr>
          <p:cNvPr id="207" name="Google Shape;207;p25"/>
          <p:cNvSpPr/>
          <p:nvPr/>
        </p:nvSpPr>
        <p:spPr>
          <a:xfrm>
            <a:off x="99644" y="3979174"/>
            <a:ext cx="12001312" cy="2802519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6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515575" y="1288900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Student Detail</a:t>
            </a: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75" y="1975900"/>
            <a:ext cx="8682751" cy="47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5" y="0"/>
            <a:ext cx="11676425" cy="1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555275" y="2969525"/>
            <a:ext cx="8558700" cy="627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8" name="Google Shape;218;p26"/>
          <p:cNvCxnSpPr/>
          <p:nvPr/>
        </p:nvCxnSpPr>
        <p:spPr>
          <a:xfrm rot="10800000">
            <a:off x="4870275" y="3715950"/>
            <a:ext cx="3494700" cy="2764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515575" y="1288900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Student Detail</a:t>
            </a:r>
            <a:endParaRPr/>
          </a:p>
        </p:txBody>
      </p:sp>
      <p:sp>
        <p:nvSpPr>
          <p:cNvPr id="224" name="Google Shape;224;p27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75" y="1975900"/>
            <a:ext cx="8682751" cy="47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75" y="0"/>
            <a:ext cx="11676425" cy="1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455200" y="3428250"/>
            <a:ext cx="8558700" cy="434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2016" y="4502507"/>
            <a:ext cx="4753467" cy="1296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29" name="Google Shape;229;p27"/>
          <p:cNvCxnSpPr/>
          <p:nvPr/>
        </p:nvCxnSpPr>
        <p:spPr>
          <a:xfrm>
            <a:off x="1545125" y="3838675"/>
            <a:ext cx="1014000" cy="507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MyUnify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Test Center</a:t>
            </a:r>
            <a:endParaRPr/>
          </a:p>
          <a:p>
            <a:pPr marL="342900" marR="0" lvl="0" indent="-1600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8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>
          <a:xfrm>
            <a:off x="312775" y="1387275"/>
            <a:ext cx="76884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Test Center</a:t>
            </a:r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1"/>
          </p:nvPr>
        </p:nvSpPr>
        <p:spPr>
          <a:xfrm>
            <a:off x="96575" y="2631550"/>
            <a:ext cx="8896500" cy="4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75" y="0"/>
            <a:ext cx="11879224" cy="1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00" y="1986875"/>
            <a:ext cx="8734475" cy="397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29"/>
          <p:cNvCxnSpPr/>
          <p:nvPr/>
        </p:nvCxnSpPr>
        <p:spPr>
          <a:xfrm rot="10800000">
            <a:off x="2377278" y="3933338"/>
            <a:ext cx="2873100" cy="2154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" name="Google Shape;248;p29"/>
          <p:cNvSpPr/>
          <p:nvPr/>
        </p:nvSpPr>
        <p:spPr>
          <a:xfrm>
            <a:off x="907150" y="2419988"/>
            <a:ext cx="653100" cy="60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EE9091-8950-465E-8F68-BD488B93B59C}"/>
              </a:ext>
            </a:extLst>
          </p:cNvPr>
          <p:cNvSpPr/>
          <p:nvPr/>
        </p:nvSpPr>
        <p:spPr>
          <a:xfrm>
            <a:off x="1076447" y="3669174"/>
            <a:ext cx="1186909" cy="525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96575" y="2631550"/>
            <a:ext cx="8896500" cy="4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962525" y="4577200"/>
            <a:ext cx="938700" cy="534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" name="Google Shape;256;p30"/>
          <p:cNvCxnSpPr>
            <a:endCxn id="255" idx="3"/>
          </p:cNvCxnSpPr>
          <p:nvPr/>
        </p:nvCxnSpPr>
        <p:spPr>
          <a:xfrm rot="10800000">
            <a:off x="1901225" y="4844500"/>
            <a:ext cx="2873100" cy="2154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57" name="Google Shape;2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1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>
            <a:spLocks noGrp="1"/>
          </p:cNvSpPr>
          <p:nvPr>
            <p:ph type="title"/>
          </p:nvPr>
        </p:nvSpPr>
        <p:spPr>
          <a:xfrm>
            <a:off x="312775" y="1387275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OLA</a:t>
            </a:r>
            <a:endParaRPr/>
          </a:p>
        </p:txBody>
      </p:sp>
      <p:pic>
        <p:nvPicPr>
          <p:cNvPr id="264" name="Google Shape;26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775" y="0"/>
            <a:ext cx="11879224" cy="1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86032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1"/>
          <p:cNvCxnSpPr/>
          <p:nvPr/>
        </p:nvCxnSpPr>
        <p:spPr>
          <a:xfrm rot="10800000" flipH="1">
            <a:off x="8533093" y="3800708"/>
            <a:ext cx="1955700" cy="519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31"/>
          <p:cNvCxnSpPr/>
          <p:nvPr/>
        </p:nvCxnSpPr>
        <p:spPr>
          <a:xfrm rot="10800000" flipH="1">
            <a:off x="8533093" y="4648704"/>
            <a:ext cx="1834800" cy="555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0587545-CF47-4B8D-9345-963A5991C595}"/>
              </a:ext>
            </a:extLst>
          </p:cNvPr>
          <p:cNvSpPr/>
          <p:nvPr/>
        </p:nvSpPr>
        <p:spPr>
          <a:xfrm>
            <a:off x="10615356" y="3995561"/>
            <a:ext cx="1576644" cy="12084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240350" y="2090057"/>
            <a:ext cx="2816700" cy="136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 u="sng"/>
              <a:t>Print</a:t>
            </a:r>
            <a:r>
              <a:rPr lang="en-US"/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Scan Sheets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50" y="0"/>
            <a:ext cx="11793249" cy="1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050" y="1221050"/>
            <a:ext cx="9050475" cy="563694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10448925" y="5467350"/>
            <a:ext cx="1658700" cy="381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32"/>
          <p:cNvCxnSpPr>
            <a:cxnSpLocks/>
          </p:cNvCxnSpPr>
          <p:nvPr/>
        </p:nvCxnSpPr>
        <p:spPr>
          <a:xfrm>
            <a:off x="3241964" y="5657850"/>
            <a:ext cx="712248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7" name="Google Shape;277;p32"/>
          <p:cNvSpPr txBox="1"/>
          <p:nvPr/>
        </p:nvSpPr>
        <p:spPr>
          <a:xfrm>
            <a:off x="71799" y="4652525"/>
            <a:ext cx="3463200" cy="155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on the </a:t>
            </a:r>
            <a:r>
              <a:rPr lang="en-US" sz="18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</a:t>
            </a: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button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Scroll down to the </a:t>
            </a:r>
            <a:r>
              <a:rPr lang="en-US" sz="1800" b="1" u="sng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Release:Online</a:t>
            </a:r>
            <a:r>
              <a:rPr lang="en-US" sz="18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/Paper Based</a:t>
            </a:r>
            <a:endParaRPr sz="18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75;p32">
            <a:extLst>
              <a:ext uri="{FF2B5EF4-FFF2-40B4-BE49-F238E27FC236}">
                <a16:creationId xmlns:a16="http://schemas.microsoft.com/office/drawing/2014/main" id="{87C7188B-6EE9-46C9-BF93-5F9F45D971B8}"/>
              </a:ext>
            </a:extLst>
          </p:cNvPr>
          <p:cNvSpPr/>
          <p:nvPr/>
        </p:nvSpPr>
        <p:spPr>
          <a:xfrm>
            <a:off x="10448925" y="4866543"/>
            <a:ext cx="559501" cy="381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" name="Google Shape;276;p32">
            <a:extLst>
              <a:ext uri="{FF2B5EF4-FFF2-40B4-BE49-F238E27FC236}">
                <a16:creationId xmlns:a16="http://schemas.microsoft.com/office/drawing/2014/main" id="{889A86EC-4D83-4915-AFC2-C18CF89EAB72}"/>
              </a:ext>
            </a:extLst>
          </p:cNvPr>
          <p:cNvCxnSpPr>
            <a:cxnSpLocks/>
          </p:cNvCxnSpPr>
          <p:nvPr/>
        </p:nvCxnSpPr>
        <p:spPr>
          <a:xfrm>
            <a:off x="3376875" y="5047324"/>
            <a:ext cx="685266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214950" y="1995056"/>
            <a:ext cx="3375500" cy="157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u="sng"/>
              <a:t>Print</a:t>
            </a:r>
            <a:r>
              <a:rPr lang="en-US"/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200"/>
              <a:t>Bubble Sheets</a:t>
            </a:r>
            <a:endParaRPr sz="3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83" name="Google Shape;2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50" y="0"/>
            <a:ext cx="11951650" cy="129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3"/>
          <p:cNvCxnSpPr>
            <a:endCxn id="285" idx="1"/>
          </p:cNvCxnSpPr>
          <p:nvPr/>
        </p:nvCxnSpPr>
        <p:spPr>
          <a:xfrm rot="10800000" flipH="1">
            <a:off x="7926525" y="5657850"/>
            <a:ext cx="2522400" cy="33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6" name="Google Shape;28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450" y="1296400"/>
            <a:ext cx="8982549" cy="55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7201625" y="6065800"/>
            <a:ext cx="2522400" cy="362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" name="Google Shape;288;p33"/>
          <p:cNvCxnSpPr>
            <a:stCxn id="289" idx="3"/>
            <a:endCxn id="287" idx="1"/>
          </p:cNvCxnSpPr>
          <p:nvPr/>
        </p:nvCxnSpPr>
        <p:spPr>
          <a:xfrm>
            <a:off x="3081200" y="5496300"/>
            <a:ext cx="4120500" cy="75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33"/>
          <p:cNvSpPr txBox="1"/>
          <p:nvPr/>
        </p:nvSpPr>
        <p:spPr>
          <a:xfrm>
            <a:off x="216200" y="4529700"/>
            <a:ext cx="2865000" cy="1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on the </a:t>
            </a:r>
            <a:r>
              <a:rPr lang="en-US" sz="1800" b="1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Preslugged Sheets</a:t>
            </a:r>
            <a:endParaRPr sz="1800" b="1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240350" y="1686296"/>
            <a:ext cx="2816700" cy="475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 u="sng"/>
              <a:t>Print</a:t>
            </a:r>
            <a:r>
              <a:rPr lang="en-US"/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Scan Sheets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</a:pPr>
            <a:r>
              <a:rPr lang="en-US" sz="1800">
                <a:solidFill>
                  <a:schemeClr val="dk1"/>
                </a:solidFill>
              </a:rPr>
              <a:t>PDF of  </a:t>
            </a:r>
            <a:r>
              <a:rPr lang="en-US" sz="1800" b="1" u="sng">
                <a:solidFill>
                  <a:schemeClr val="dk1"/>
                </a:solidFill>
              </a:rPr>
              <a:t>Preslugged Sheets </a:t>
            </a:r>
            <a:r>
              <a:rPr lang="en-US" sz="1800">
                <a:solidFill>
                  <a:schemeClr val="dk1"/>
                </a:solidFill>
              </a:rPr>
              <a:t>will download to computer.</a:t>
            </a:r>
            <a:endParaRPr sz="18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295" name="Google Shape;2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00" y="0"/>
            <a:ext cx="11757001" cy="1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4">
            <a:alphaModFix/>
          </a:blip>
          <a:srcRect t="33713"/>
          <a:stretch/>
        </p:blipFill>
        <p:spPr>
          <a:xfrm>
            <a:off x="3342375" y="1196250"/>
            <a:ext cx="8898174" cy="55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4"/>
          <p:cNvSpPr/>
          <p:nvPr/>
        </p:nvSpPr>
        <p:spPr>
          <a:xfrm>
            <a:off x="3342375" y="6174550"/>
            <a:ext cx="1901700" cy="531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34"/>
          <p:cNvCxnSpPr>
            <a:endCxn id="297" idx="1"/>
          </p:cNvCxnSpPr>
          <p:nvPr/>
        </p:nvCxnSpPr>
        <p:spPr>
          <a:xfrm>
            <a:off x="2150775" y="6150250"/>
            <a:ext cx="1191600" cy="289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5725"/>
            <a:ext cx="12344400" cy="69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MyUnify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Test Center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Scanning</a:t>
            </a:r>
            <a:endParaRPr lang="en-US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3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C0E13-8752-447B-B72C-AF061D53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87" y="1336525"/>
            <a:ext cx="7896225" cy="5095875"/>
          </a:xfrm>
          <a:prstGeom prst="rect">
            <a:avLst/>
          </a:prstGeom>
        </p:spPr>
      </p:pic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3200398" y="2512182"/>
            <a:ext cx="5510151" cy="4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Scan</a:t>
            </a:r>
            <a:r>
              <a:rPr lang="en-US"/>
              <a:t>ning Bubble Sheets</a:t>
            </a:r>
            <a:r>
              <a:rPr lang="en-US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>
              <a:solidFill>
                <a:srgbClr val="3F3F3F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52" y="0"/>
            <a:ext cx="11549248" cy="99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01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61925E-735E-4187-9932-CC01ADA87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429" y="1982968"/>
            <a:ext cx="1599142" cy="1446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4EAD9-BAB0-4D5F-831C-CE8B50D7D794}"/>
              </a:ext>
            </a:extLst>
          </p:cNvPr>
          <p:cNvSpPr txBox="1"/>
          <p:nvPr/>
        </p:nvSpPr>
        <p:spPr>
          <a:xfrm>
            <a:off x="4030133" y="3962401"/>
            <a:ext cx="421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Click</a:t>
            </a:r>
            <a:r>
              <a:rPr lang="en-US" sz="2700"/>
              <a:t> the Windows Fax and Scan icon</a:t>
            </a:r>
          </a:p>
        </p:txBody>
      </p:sp>
    </p:spTree>
    <p:extLst>
      <p:ext uri="{BB962C8B-B14F-4D97-AF65-F5344CB8AC3E}">
        <p14:creationId xmlns:p14="http://schemas.microsoft.com/office/powerpoint/2010/main" val="789072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1D65CB0-AC70-469E-8AF0-CEE089490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086" y="154358"/>
            <a:ext cx="8333815" cy="59280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E5A98D-4D86-418B-8D91-26A24355BF00}"/>
              </a:ext>
            </a:extLst>
          </p:cNvPr>
          <p:cNvSpPr/>
          <p:nvPr/>
        </p:nvSpPr>
        <p:spPr>
          <a:xfrm>
            <a:off x="3287485" y="1752355"/>
            <a:ext cx="2962382" cy="8630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E31D88-9B0C-4BE2-BE94-D8F0A1B4EDAA}"/>
              </a:ext>
            </a:extLst>
          </p:cNvPr>
          <p:cNvSpPr/>
          <p:nvPr/>
        </p:nvSpPr>
        <p:spPr>
          <a:xfrm>
            <a:off x="2011899" y="511629"/>
            <a:ext cx="914400" cy="5769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807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22931-549A-4C32-971E-FF21DFD1C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427" y="2059074"/>
            <a:ext cx="8627147" cy="197290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6B5220-000E-43A7-A18F-DE2961F2212B}"/>
              </a:ext>
            </a:extLst>
          </p:cNvPr>
          <p:cNvSpPr/>
          <p:nvPr/>
        </p:nvSpPr>
        <p:spPr>
          <a:xfrm>
            <a:off x="3668890" y="3206044"/>
            <a:ext cx="6039555" cy="2229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0FE46-0144-4229-AA4E-E5D571F47C76}"/>
              </a:ext>
            </a:extLst>
          </p:cNvPr>
          <p:cNvSpPr txBox="1"/>
          <p:nvPr/>
        </p:nvSpPr>
        <p:spPr>
          <a:xfrm>
            <a:off x="3874123" y="4085605"/>
            <a:ext cx="6213928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700" dirty="0"/>
              <a:t>The Scan image will appear at the bottom</a:t>
            </a:r>
          </a:p>
        </p:txBody>
      </p:sp>
    </p:spTree>
    <p:extLst>
      <p:ext uri="{BB962C8B-B14F-4D97-AF65-F5344CB8AC3E}">
        <p14:creationId xmlns:p14="http://schemas.microsoft.com/office/powerpoint/2010/main" val="186727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A752E-E6C2-400F-9E34-900B9825E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21" y="1116156"/>
            <a:ext cx="7728991" cy="40042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F2B4C0-8F5B-4EDF-9C27-9868558D8BC8}"/>
              </a:ext>
            </a:extLst>
          </p:cNvPr>
          <p:cNvCxnSpPr>
            <a:cxnSpLocks/>
          </p:cNvCxnSpPr>
          <p:nvPr/>
        </p:nvCxnSpPr>
        <p:spPr>
          <a:xfrm flipV="1">
            <a:off x="3287184" y="2244021"/>
            <a:ext cx="758825" cy="3193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F6E7CA-0508-40E3-BFFD-07037CF12574}"/>
              </a:ext>
            </a:extLst>
          </p:cNvPr>
          <p:cNvSpPr txBox="1"/>
          <p:nvPr/>
        </p:nvSpPr>
        <p:spPr>
          <a:xfrm>
            <a:off x="1857745" y="2420408"/>
            <a:ext cx="20789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Right click </a:t>
            </a:r>
            <a:r>
              <a:rPr lang="en-US" sz="1350">
                <a:solidFill>
                  <a:srgbClr val="FF0000"/>
                </a:solidFill>
              </a:rPr>
              <a:t>Save As</a:t>
            </a:r>
            <a:r>
              <a:rPr lang="en-US" sz="1350"/>
              <a:t>: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3A94CB-0E62-4A8A-806F-4A2C58BD81A9}"/>
              </a:ext>
            </a:extLst>
          </p:cNvPr>
          <p:cNvCxnSpPr>
            <a:cxnSpLocks/>
          </p:cNvCxnSpPr>
          <p:nvPr/>
        </p:nvCxnSpPr>
        <p:spPr>
          <a:xfrm flipV="1">
            <a:off x="4199468" y="4718758"/>
            <a:ext cx="2660279" cy="812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19BAE16-A707-4D06-A2DD-645013B10EBA}"/>
              </a:ext>
            </a:extLst>
          </p:cNvPr>
          <p:cNvSpPr txBox="1"/>
          <p:nvPr/>
        </p:nvSpPr>
        <p:spPr>
          <a:xfrm>
            <a:off x="2601921" y="5348579"/>
            <a:ext cx="2602776" cy="7155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50"/>
              <a:t>1. Name the file</a:t>
            </a:r>
          </a:p>
          <a:p>
            <a:r>
              <a:rPr lang="en-US" sz="1350"/>
              <a:t>2. Click </a:t>
            </a:r>
            <a:r>
              <a:rPr lang="en-US" sz="1350">
                <a:solidFill>
                  <a:srgbClr val="FF0000"/>
                </a:solidFill>
              </a:rPr>
              <a:t>Save</a:t>
            </a:r>
          </a:p>
          <a:p>
            <a:r>
              <a:rPr lang="en-US" sz="1350"/>
              <a:t>3. </a:t>
            </a:r>
            <a:r>
              <a:rPr lang="en-US" sz="1350">
                <a:cs typeface="Calibri"/>
              </a:rPr>
              <a:t>Close Windows Fax and Scan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883A82-5E7F-42CB-A4CC-22617A5F7F23}"/>
              </a:ext>
            </a:extLst>
          </p:cNvPr>
          <p:cNvCxnSpPr>
            <a:cxnSpLocks/>
          </p:cNvCxnSpPr>
          <p:nvPr/>
        </p:nvCxnSpPr>
        <p:spPr>
          <a:xfrm flipV="1">
            <a:off x="3589867" y="3566232"/>
            <a:ext cx="2660279" cy="8127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5672C2-E264-444E-BEFC-0AEB6F3956F6}"/>
              </a:ext>
            </a:extLst>
          </p:cNvPr>
          <p:cNvSpPr txBox="1"/>
          <p:nvPr/>
        </p:nvSpPr>
        <p:spPr>
          <a:xfrm>
            <a:off x="1524000" y="4124325"/>
            <a:ext cx="2743200" cy="3000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/>
              <a:t>Save</a:t>
            </a:r>
            <a:r>
              <a:rPr lang="en-US" sz="1350">
                <a:cs typeface="Calibri"/>
              </a:rPr>
              <a:t> in pm_scans</a:t>
            </a:r>
            <a:endParaRPr lang="en-US" sz="13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6540F-9AA6-4D70-B45A-197FB0FE0327}"/>
              </a:ext>
            </a:extLst>
          </p:cNvPr>
          <p:cNvSpPr/>
          <p:nvPr/>
        </p:nvSpPr>
        <p:spPr>
          <a:xfrm>
            <a:off x="6400801" y="3067051"/>
            <a:ext cx="2924175" cy="695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AFE88D-4362-4028-B634-46FB6BAE680C}"/>
              </a:ext>
            </a:extLst>
          </p:cNvPr>
          <p:cNvSpPr/>
          <p:nvPr/>
        </p:nvSpPr>
        <p:spPr>
          <a:xfrm>
            <a:off x="8810625" y="4562476"/>
            <a:ext cx="590550" cy="2190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369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6C064E-5BC3-4A34-8B12-3AFC8680B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72" y="2696986"/>
            <a:ext cx="1481457" cy="1464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CF6F3B-0FF9-4FF0-A55F-917694795E9E}"/>
              </a:ext>
            </a:extLst>
          </p:cNvPr>
          <p:cNvSpPr txBox="1"/>
          <p:nvPr/>
        </p:nvSpPr>
        <p:spPr>
          <a:xfrm>
            <a:off x="3736622" y="4380090"/>
            <a:ext cx="38833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	      </a:t>
            </a:r>
            <a:r>
              <a:rPr lang="en-US" sz="2700">
                <a:solidFill>
                  <a:srgbClr val="FF0000"/>
                </a:solidFill>
              </a:rPr>
              <a:t>Click</a:t>
            </a:r>
            <a:r>
              <a:rPr lang="en-US" sz="2700"/>
              <a:t> PM Scans</a:t>
            </a:r>
          </a:p>
        </p:txBody>
      </p:sp>
    </p:spTree>
    <p:extLst>
      <p:ext uri="{BB962C8B-B14F-4D97-AF65-F5344CB8AC3E}">
        <p14:creationId xmlns:p14="http://schemas.microsoft.com/office/powerpoint/2010/main" val="213919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56641D-6D53-441F-BEDE-8AE507CC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289" y="1629189"/>
            <a:ext cx="7859214" cy="270574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3A0A4F-0113-471B-86B9-B3736E36F96A}"/>
              </a:ext>
            </a:extLst>
          </p:cNvPr>
          <p:cNvCxnSpPr>
            <a:cxnSpLocks/>
          </p:cNvCxnSpPr>
          <p:nvPr/>
        </p:nvCxnSpPr>
        <p:spPr>
          <a:xfrm flipH="1" flipV="1">
            <a:off x="4470401" y="2901245"/>
            <a:ext cx="745066" cy="371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84A9F74-0728-4777-B758-2070A3187CA1}"/>
              </a:ext>
            </a:extLst>
          </p:cNvPr>
          <p:cNvSpPr txBox="1"/>
          <p:nvPr/>
        </p:nvSpPr>
        <p:spPr>
          <a:xfrm>
            <a:off x="4725139" y="3295997"/>
            <a:ext cx="2483556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50" dirty="0"/>
              <a:t>Saved scan will appear</a:t>
            </a:r>
          </a:p>
          <a:p>
            <a:r>
              <a:rPr lang="en-US" sz="1350" b="1" dirty="0">
                <a:solidFill>
                  <a:srgbClr val="FF0000"/>
                </a:solidFill>
              </a:rPr>
              <a:t>Leave this window open</a:t>
            </a:r>
            <a:endParaRPr lang="en-US" sz="135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845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D0564C-66EB-44D5-A401-2CBB32762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335" y="2614115"/>
            <a:ext cx="1297164" cy="1629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FD26A-68C9-45A4-8EE1-1AE1508C14DD}"/>
              </a:ext>
            </a:extLst>
          </p:cNvPr>
          <p:cNvSpPr txBox="1"/>
          <p:nvPr/>
        </p:nvSpPr>
        <p:spPr>
          <a:xfrm>
            <a:off x="4583290" y="4481689"/>
            <a:ext cx="3488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Click</a:t>
            </a:r>
            <a:r>
              <a:rPr lang="en-US" sz="2700"/>
              <a:t> on Send Scans to Unify</a:t>
            </a:r>
          </a:p>
        </p:txBody>
      </p:sp>
    </p:spTree>
    <p:extLst>
      <p:ext uri="{BB962C8B-B14F-4D97-AF65-F5344CB8AC3E}">
        <p14:creationId xmlns:p14="http://schemas.microsoft.com/office/powerpoint/2010/main" val="1806729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43FE13-F4F5-48DC-ADED-28453F1D8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21" y="1288775"/>
            <a:ext cx="8269401" cy="32380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722319-1690-49E6-90B7-720FB65D8A21}"/>
              </a:ext>
            </a:extLst>
          </p:cNvPr>
          <p:cNvSpPr/>
          <p:nvPr/>
        </p:nvSpPr>
        <p:spPr>
          <a:xfrm>
            <a:off x="1960979" y="3884922"/>
            <a:ext cx="3922916" cy="4546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949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MyUnify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Test Center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Scanning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OLA Student Administration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/>
          </a:p>
          <a:p>
            <a:pPr marL="342900" marR="0" lvl="0" indent="-1600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A7C3AE-0963-4737-9E6F-275483F6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85" y="2617261"/>
            <a:ext cx="1229431" cy="162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F6090-C1D8-419E-9869-605380F1F8EF}"/>
              </a:ext>
            </a:extLst>
          </p:cNvPr>
          <p:cNvSpPr txBox="1"/>
          <p:nvPr/>
        </p:nvSpPr>
        <p:spPr>
          <a:xfrm>
            <a:off x="4808538" y="4526845"/>
            <a:ext cx="29689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rgbClr val="FF0000"/>
                </a:solidFill>
              </a:rPr>
              <a:t>Click</a:t>
            </a:r>
            <a:r>
              <a:rPr lang="en-US" sz="2700"/>
              <a:t> PM Complete</a:t>
            </a:r>
          </a:p>
        </p:txBody>
      </p:sp>
    </p:spTree>
    <p:extLst>
      <p:ext uri="{BB962C8B-B14F-4D97-AF65-F5344CB8AC3E}">
        <p14:creationId xmlns:p14="http://schemas.microsoft.com/office/powerpoint/2010/main" val="3314351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520" y="160566"/>
            <a:ext cx="8008794" cy="95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184D7-A864-4E6C-B5A2-058B21C07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423" y="1632154"/>
            <a:ext cx="4961644" cy="2999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25DA7-AC39-4A6C-8FE4-9809F8C8A2D1}"/>
              </a:ext>
            </a:extLst>
          </p:cNvPr>
          <p:cNvSpPr txBox="1"/>
          <p:nvPr/>
        </p:nvSpPr>
        <p:spPr>
          <a:xfrm>
            <a:off x="4382823" y="4879094"/>
            <a:ext cx="3002845" cy="7155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50" dirty="0"/>
              <a:t>1. Scan will appear </a:t>
            </a:r>
          </a:p>
          <a:p>
            <a:r>
              <a:rPr lang="en-US" sz="1350" dirty="0"/>
              <a:t>2. Exit out </a:t>
            </a:r>
            <a:r>
              <a:rPr lang="en-US" sz="1350" dirty="0">
                <a:cs typeface="Calibri"/>
              </a:rPr>
              <a:t>of this window</a:t>
            </a:r>
          </a:p>
          <a:p>
            <a:r>
              <a:rPr lang="en-US" sz="1350" dirty="0"/>
              <a:t>3. Go back to </a:t>
            </a:r>
            <a:r>
              <a:rPr lang="en-US" sz="1350" dirty="0">
                <a:solidFill>
                  <a:srgbClr val="FF0000"/>
                </a:solidFill>
              </a:rPr>
              <a:t>Unify</a:t>
            </a:r>
            <a:endParaRPr lang="en-US" sz="135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B0093B2-9346-4CF2-9BB7-D553B0253667}"/>
              </a:ext>
            </a:extLst>
          </p:cNvPr>
          <p:cNvCxnSpPr>
            <a:cxnSpLocks/>
          </p:cNvCxnSpPr>
          <p:nvPr/>
        </p:nvCxnSpPr>
        <p:spPr>
          <a:xfrm flipV="1">
            <a:off x="5113867" y="4120445"/>
            <a:ext cx="587022" cy="758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6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1746664" y="1957050"/>
            <a:ext cx="2786155" cy="708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accent1"/>
              </a:buClr>
              <a:buSzPts val="3600"/>
            </a:pPr>
            <a:r>
              <a:rPr lang="en-US" b="0" i="0" strike="noStrike" cap="none" err="1">
                <a:solidFill>
                  <a:schemeClr val="tx2"/>
                </a:solidFill>
                <a:latin typeface="Arial"/>
                <a:ea typeface="Trebuchet MS"/>
                <a:cs typeface="Arial"/>
                <a:sym typeface="Trebuchet MS"/>
              </a:rPr>
              <a:t>Scan</a:t>
            </a:r>
            <a:r>
              <a:rPr lang="en-US" b="0" err="1">
                <a:solidFill>
                  <a:schemeClr val="tx2"/>
                </a:solidFill>
                <a:latin typeface="Arial"/>
                <a:cs typeface="Arial"/>
              </a:rPr>
              <a:t>view</a:t>
            </a:r>
            <a:r>
              <a:rPr lang="en-US" b="0">
                <a:solidFill>
                  <a:schemeClr val="accent1"/>
                </a:solidFill>
                <a:latin typeface="Trebuchet MS"/>
                <a:sym typeface="Trebuchet MS"/>
              </a:rPr>
              <a:t> </a:t>
            </a:r>
            <a:endParaRPr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304" name="Google Shape;304;p35"/>
          <p:cNvSpPr txBox="1"/>
          <p:nvPr/>
        </p:nvSpPr>
        <p:spPr>
          <a:xfrm>
            <a:off x="1524001" y="2842181"/>
            <a:ext cx="2508075" cy="220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●"/>
            </a:pPr>
            <a:endParaRPr lang="en-US"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285750">
              <a:buClr>
                <a:schemeClr val="accent1"/>
              </a:buClr>
              <a:buSzPts val="2400"/>
              <a:buFont typeface="Trebuchet MS"/>
              <a:buChar char="●"/>
            </a:pP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on the Blue icon in the left-hand corner.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Char char="●"/>
            </a:pP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</a:t>
            </a:r>
            <a:r>
              <a:rPr lang="en-US" sz="1350" b="1" u="sng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Scanview</a:t>
            </a:r>
            <a:r>
              <a:rPr lang="en-US" sz="13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from the dropdown menu.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r>
              <a:rPr lang="en-US" sz="1050">
                <a:solidFill>
                  <a:schemeClr val="dk1"/>
                </a:solidFill>
              </a:rPr>
              <a:t>       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064" y="218866"/>
            <a:ext cx="8291822" cy="74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 rotWithShape="1">
          <a:blip r:embed="rId4">
            <a:alphaModFix/>
          </a:blip>
          <a:srcRect r="47583"/>
          <a:stretch/>
        </p:blipFill>
        <p:spPr>
          <a:xfrm>
            <a:off x="4357013" y="1957051"/>
            <a:ext cx="4271944" cy="282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5"/>
          <p:cNvSpPr/>
          <p:nvPr/>
        </p:nvSpPr>
        <p:spPr>
          <a:xfrm>
            <a:off x="4342425" y="3168169"/>
            <a:ext cx="462150" cy="513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8" name="Google Shape;308;p35"/>
          <p:cNvSpPr/>
          <p:nvPr/>
        </p:nvSpPr>
        <p:spPr>
          <a:xfrm>
            <a:off x="4342425" y="3983795"/>
            <a:ext cx="906300" cy="36247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09" name="Google Shape;309;p35"/>
          <p:cNvCxnSpPr>
            <a:cxnSpLocks/>
          </p:cNvCxnSpPr>
          <p:nvPr/>
        </p:nvCxnSpPr>
        <p:spPr>
          <a:xfrm>
            <a:off x="3651124" y="3429001"/>
            <a:ext cx="610538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0" name="Google Shape;310;p35"/>
          <p:cNvCxnSpPr>
            <a:cxnSpLocks/>
          </p:cNvCxnSpPr>
          <p:nvPr/>
        </p:nvCxnSpPr>
        <p:spPr>
          <a:xfrm>
            <a:off x="3456710" y="4192733"/>
            <a:ext cx="80495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A4B00E1-A04E-4677-B20E-9E3732EDC0AD}"/>
              </a:ext>
            </a:extLst>
          </p:cNvPr>
          <p:cNvSpPr txBox="1"/>
          <p:nvPr/>
        </p:nvSpPr>
        <p:spPr>
          <a:xfrm>
            <a:off x="3333750" y="5353051"/>
            <a:ext cx="4572000" cy="39241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b="1">
                <a:solidFill>
                  <a:srgbClr val="90C226"/>
                </a:solidFill>
                <a:latin typeface="Trebuchet MS"/>
                <a:hlinkClick r:id="rId5"/>
              </a:rPr>
              <a:t>QuickDoc</a:t>
            </a:r>
            <a:endParaRPr lang="en-US" sz="1500" b="1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86607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B7AD3CCD-C667-402E-B8E8-5A061D7A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4093"/>
            <a:ext cx="12230100" cy="69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6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MyUnify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Test Center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Scanning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OLA Student Administration</a:t>
            </a:r>
            <a:endParaRPr/>
          </a:p>
          <a:p>
            <a:pPr marL="342900" marR="0" lvl="0" indent="-1600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03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0" y="1451425"/>
            <a:ext cx="3326100" cy="125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</a:rPr>
              <a:t>OLA Administration</a:t>
            </a:r>
            <a:endParaRPr sz="3600">
              <a:solidFill>
                <a:schemeClr val="accen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7" name="Google Shape;3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50" y="0"/>
            <a:ext cx="11297850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9225" y="2160600"/>
            <a:ext cx="6386301" cy="41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6"/>
          <p:cNvSpPr/>
          <p:nvPr/>
        </p:nvSpPr>
        <p:spPr>
          <a:xfrm>
            <a:off x="3834050" y="2709350"/>
            <a:ext cx="483900" cy="459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0" name="Google Shape;320;p36"/>
          <p:cNvCxnSpPr/>
          <p:nvPr/>
        </p:nvCxnSpPr>
        <p:spPr>
          <a:xfrm flipH="1">
            <a:off x="5219050" y="3689075"/>
            <a:ext cx="2890800" cy="629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1" name="Google Shape;321;p36"/>
          <p:cNvSpPr txBox="1">
            <a:spLocks noGrp="1"/>
          </p:cNvSpPr>
          <p:nvPr>
            <p:ph type="body" idx="2"/>
          </p:nvPr>
        </p:nvSpPr>
        <p:spPr>
          <a:xfrm>
            <a:off x="3326101" y="1904500"/>
            <a:ext cx="6519426" cy="459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39;p38">
            <a:extLst>
              <a:ext uri="{FF2B5EF4-FFF2-40B4-BE49-F238E27FC236}">
                <a16:creationId xmlns:a16="http://schemas.microsoft.com/office/drawing/2014/main" id="{00584C6C-9F04-429D-9745-5A18F866BC96}"/>
              </a:ext>
            </a:extLst>
          </p:cNvPr>
          <p:cNvSpPr txBox="1">
            <a:spLocks/>
          </p:cNvSpPr>
          <p:nvPr/>
        </p:nvSpPr>
        <p:spPr>
          <a:xfrm>
            <a:off x="127334" y="1067365"/>
            <a:ext cx="3198765" cy="420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 b="1"/>
              <a:t>Click on the </a:t>
            </a:r>
            <a:r>
              <a:rPr lang="en-US" b="1" u="sng"/>
              <a:t>Unify</a:t>
            </a:r>
            <a:r>
              <a:rPr lang="en-US" b="1"/>
              <a:t> </a:t>
            </a:r>
            <a:r>
              <a:rPr lang="en-US">
                <a:solidFill>
                  <a:schemeClr val="dk1"/>
                </a:solidFill>
              </a:rPr>
              <a:t>icon in the left-hand corner.</a:t>
            </a: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Select </a:t>
            </a:r>
            <a:r>
              <a:rPr lang="en-US" b="1" u="sng">
                <a:solidFill>
                  <a:schemeClr val="dk1"/>
                </a:solidFill>
              </a:rPr>
              <a:t>Tests</a:t>
            </a:r>
            <a:r>
              <a:rPr lang="en-US" b="1">
                <a:solidFill>
                  <a:schemeClr val="dk1"/>
                </a:solidFill>
              </a:rPr>
              <a:t> f</a:t>
            </a:r>
            <a:r>
              <a:rPr lang="en-US">
                <a:solidFill>
                  <a:schemeClr val="dk1"/>
                </a:solidFill>
              </a:rPr>
              <a:t>rom the dropdown menu. </a:t>
            </a: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Choose </a:t>
            </a:r>
            <a:r>
              <a:rPr lang="en-US" b="1" u="sng">
                <a:solidFill>
                  <a:schemeClr val="dk1"/>
                </a:solidFill>
              </a:rPr>
              <a:t>OLA Student Admin</a:t>
            </a:r>
            <a:r>
              <a:rPr lang="en-US" b="1">
                <a:solidFill>
                  <a:schemeClr val="dk1"/>
                </a:solidFill>
              </a:rPr>
              <a:t>.</a:t>
            </a:r>
            <a:endParaRPr lang="en-US" b="1" u="sng"/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/>
          </a:p>
          <a:p>
            <a:pPr marL="0" indent="0">
              <a:spcBef>
                <a:spcPts val="0"/>
              </a:spcBef>
              <a:buFont typeface="Noto Sans Symbols"/>
              <a:buNone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7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000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br>
              <a:rPr lang="en-US" sz="3000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000"/>
          </a:p>
        </p:txBody>
      </p:sp>
      <p:sp>
        <p:nvSpPr>
          <p:cNvPr id="327" name="Google Shape;327;p37"/>
          <p:cNvSpPr txBox="1">
            <a:spLocks noGrp="1"/>
          </p:cNvSpPr>
          <p:nvPr>
            <p:ph type="body" idx="1"/>
          </p:nvPr>
        </p:nvSpPr>
        <p:spPr>
          <a:xfrm>
            <a:off x="-1" y="2363190"/>
            <a:ext cx="3227813" cy="273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SzPct val="90000"/>
              <a:buFont typeface="Trebuchet MS" panose="020B0603020202020204" pitchFamily="34" charset="0"/>
              <a:buChar char="•"/>
            </a:pPr>
            <a:endParaRPr lang="en-US"/>
          </a:p>
          <a:p>
            <a:pPr lvl="0" rtl="0">
              <a:spcBef>
                <a:spcPts val="0"/>
              </a:spcBef>
              <a:spcAft>
                <a:spcPts val="0"/>
              </a:spcAft>
              <a:buSzPct val="90000"/>
              <a:buFont typeface="Trebuchet MS" panose="020B0603020202020204" pitchFamily="34" charset="0"/>
              <a:buChar char="•"/>
            </a:pPr>
            <a:endParaRPr lang="en-US"/>
          </a:p>
          <a:p>
            <a:pPr lvl="0" rtl="0">
              <a:spcBef>
                <a:spcPts val="0"/>
              </a:spcBef>
              <a:spcAft>
                <a:spcPts val="0"/>
              </a:spcAft>
              <a:buSzPct val="90000"/>
              <a:buFont typeface="Trebuchet MS" panose="020B0603020202020204" pitchFamily="34" charset="0"/>
              <a:buChar char="•"/>
            </a:pPr>
            <a:r>
              <a:rPr lang="en-US"/>
              <a:t>Search for test using </a:t>
            </a:r>
            <a:r>
              <a:rPr lang="en-US" b="1"/>
              <a:t>filters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SzPct val="90000"/>
              <a:buFont typeface="Trebuchet MS" panose="020B0603020202020204" pitchFamily="34" charset="0"/>
              <a:buChar char="•"/>
            </a:pPr>
            <a:endParaRPr lang="en-US" b="1"/>
          </a:p>
          <a:p>
            <a:pPr lvl="0" rtl="0">
              <a:spcBef>
                <a:spcPts val="0"/>
              </a:spcBef>
              <a:spcAft>
                <a:spcPts val="0"/>
              </a:spcAft>
              <a:buSzPct val="90000"/>
              <a:buFont typeface="Trebuchet MS" panose="020B0603020202020204" pitchFamily="34" charset="0"/>
              <a:buChar char="•"/>
            </a:pPr>
            <a:endParaRPr lang="en-US" b="1"/>
          </a:p>
          <a:p>
            <a:pPr marL="285750" indent="-285750">
              <a:spcBef>
                <a:spcPts val="0"/>
              </a:spcBef>
              <a:buSzPct val="90000"/>
              <a:buFont typeface="Trebuchet MS" panose="020B0603020202020204" pitchFamily="34" charset="0"/>
              <a:buChar char="•"/>
            </a:pPr>
            <a:r>
              <a:rPr lang="en-US"/>
              <a:t>Search for test from              d</a:t>
            </a:r>
            <a:r>
              <a:rPr lang="en-US" b="1"/>
              <a:t>rop box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52" y="-16213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813" y="1348293"/>
            <a:ext cx="6619087" cy="426235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/>
          <p:nvPr/>
        </p:nvSpPr>
        <p:spPr>
          <a:xfrm>
            <a:off x="3313216" y="3241963"/>
            <a:ext cx="736270" cy="39290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4469922" y="3241963"/>
            <a:ext cx="3344042" cy="39290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2" name="Google Shape;332;p37"/>
          <p:cNvCxnSpPr>
            <a:cxnSpLocks/>
          </p:cNvCxnSpPr>
          <p:nvPr/>
        </p:nvCxnSpPr>
        <p:spPr>
          <a:xfrm flipV="1">
            <a:off x="2541319" y="3728852"/>
            <a:ext cx="1805050" cy="42454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3" name="Google Shape;333;p37"/>
          <p:cNvCxnSpPr>
            <a:cxnSpLocks/>
          </p:cNvCxnSpPr>
          <p:nvPr/>
        </p:nvCxnSpPr>
        <p:spPr>
          <a:xfrm flipV="1">
            <a:off x="1378814" y="3407672"/>
            <a:ext cx="1732521" cy="2132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" name="Google Shape;338;p38">
            <a:extLst>
              <a:ext uri="{FF2B5EF4-FFF2-40B4-BE49-F238E27FC236}">
                <a16:creationId xmlns:a16="http://schemas.microsoft.com/office/drawing/2014/main" id="{1D9E7773-3A6B-437E-93E0-5CAE73B69D9B}"/>
              </a:ext>
            </a:extLst>
          </p:cNvPr>
          <p:cNvSpPr txBox="1">
            <a:spLocks/>
          </p:cNvSpPr>
          <p:nvPr/>
        </p:nvSpPr>
        <p:spPr>
          <a:xfrm>
            <a:off x="14428" y="893720"/>
            <a:ext cx="2728772" cy="74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000" u="sng"/>
          </a:p>
          <a:p>
            <a:r>
              <a:rPr lang="en-US" sz="3000"/>
              <a:t>OLA Student Administration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14428" y="1199408"/>
            <a:ext cx="2728772" cy="20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000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000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OLA Student Administration   </a:t>
            </a:r>
            <a:endParaRPr sz="3000"/>
          </a:p>
        </p:txBody>
      </p:sp>
      <p:sp>
        <p:nvSpPr>
          <p:cNvPr id="339" name="Google Shape;339;p38"/>
          <p:cNvSpPr txBox="1">
            <a:spLocks noGrp="1"/>
          </p:cNvSpPr>
          <p:nvPr>
            <p:ph type="body" idx="1"/>
          </p:nvPr>
        </p:nvSpPr>
        <p:spPr>
          <a:xfrm>
            <a:off x="37175" y="1995055"/>
            <a:ext cx="2219138" cy="420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endParaRPr lang="en-US"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endParaRPr lang="en-US"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endParaRPr lang="en-US"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endParaRPr lang="en-US"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endParaRPr lang="en-US"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b="1" u="sng"/>
              <a:t>Live Updates</a:t>
            </a:r>
            <a:r>
              <a:rPr lang="en-US"/>
              <a:t> checks the status of the test.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52" y="-29037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3749" y="1645673"/>
            <a:ext cx="7114201" cy="455255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8"/>
          <p:cNvSpPr/>
          <p:nvPr/>
        </p:nvSpPr>
        <p:spPr>
          <a:xfrm>
            <a:off x="8455230" y="2986200"/>
            <a:ext cx="1182091" cy="442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3" name="Google Shape;343;p38"/>
          <p:cNvCxnSpPr>
            <a:cxnSpLocks/>
          </p:cNvCxnSpPr>
          <p:nvPr/>
        </p:nvCxnSpPr>
        <p:spPr>
          <a:xfrm flipV="1">
            <a:off x="2101932" y="3146962"/>
            <a:ext cx="6222669" cy="76002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-1" y="1425039"/>
            <a:ext cx="2731325" cy="233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000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000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OLA Student Administration</a:t>
            </a:r>
            <a:endParaRPr sz="3000"/>
          </a:p>
        </p:txBody>
      </p:sp>
      <p:sp>
        <p:nvSpPr>
          <p:cNvPr id="349" name="Google Shape;349;p39"/>
          <p:cNvSpPr txBox="1">
            <a:spLocks noGrp="1"/>
          </p:cNvSpPr>
          <p:nvPr>
            <p:ph type="body" idx="1"/>
          </p:nvPr>
        </p:nvSpPr>
        <p:spPr>
          <a:xfrm>
            <a:off x="166221" y="3314697"/>
            <a:ext cx="2068200" cy="2671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6 Statuses</a:t>
            </a:r>
            <a:endParaRPr u="sng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Unassigned</a:t>
            </a: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Assigned</a:t>
            </a: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Locked</a:t>
            </a: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In Progress</a:t>
            </a: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Submitted</a:t>
            </a:r>
            <a:endParaRPr/>
          </a:p>
          <a:p>
            <a:pPr marL="457200" lvl="0" indent="-320040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Finished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324" y="1923863"/>
            <a:ext cx="7226655" cy="466030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9"/>
          <p:cNvSpPr/>
          <p:nvPr/>
        </p:nvSpPr>
        <p:spPr>
          <a:xfrm>
            <a:off x="8672552" y="3312250"/>
            <a:ext cx="1195843" cy="442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2982650" y="3624325"/>
            <a:ext cx="5193000" cy="665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125746" y="1129199"/>
            <a:ext cx="3028207" cy="150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 sz="3000" u="sng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000" b="0" i="0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OLA Student Administration</a:t>
            </a:r>
            <a:endParaRPr sz="3000" b="0" i="0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40"/>
          <p:cNvSpPr txBox="1">
            <a:spLocks noGrp="1"/>
          </p:cNvSpPr>
          <p:nvPr>
            <p:ph type="body" idx="1"/>
          </p:nvPr>
        </p:nvSpPr>
        <p:spPr>
          <a:xfrm>
            <a:off x="273132" y="2683823"/>
            <a:ext cx="2375064" cy="397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>
                <a:solidFill>
                  <a:schemeClr val="tx1"/>
                </a:solidFill>
              </a:rPr>
              <a:t>Manage Secure Test lockout feature</a:t>
            </a: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>
                <a:solidFill>
                  <a:schemeClr val="tx1"/>
                </a:solidFill>
              </a:rPr>
              <a:t>Dropbox</a:t>
            </a:r>
          </a:p>
          <a:p>
            <a:pPr marL="0" lvl="0" indent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9566" y="1520530"/>
            <a:ext cx="6352867" cy="3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1050" y="5214575"/>
            <a:ext cx="30480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/>
          <p:nvPr/>
        </p:nvSpPr>
        <p:spPr>
          <a:xfrm>
            <a:off x="6402949" y="3773700"/>
            <a:ext cx="510900" cy="9984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0"/>
          <p:cNvSpPr/>
          <p:nvPr/>
        </p:nvSpPr>
        <p:spPr>
          <a:xfrm>
            <a:off x="4714504" y="3009375"/>
            <a:ext cx="605641" cy="419625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5" name="Google Shape;365;p40"/>
          <p:cNvCxnSpPr>
            <a:cxnSpLocks/>
          </p:cNvCxnSpPr>
          <p:nvPr/>
        </p:nvCxnSpPr>
        <p:spPr>
          <a:xfrm>
            <a:off x="1879161" y="5703850"/>
            <a:ext cx="248188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4B876D-FBC2-4A03-A978-813D8531ACCA}"/>
              </a:ext>
            </a:extLst>
          </p:cNvPr>
          <p:cNvCxnSpPr>
            <a:cxnSpLocks/>
          </p:cNvCxnSpPr>
          <p:nvPr/>
        </p:nvCxnSpPr>
        <p:spPr>
          <a:xfrm flipV="1">
            <a:off x="1793174" y="3429001"/>
            <a:ext cx="2778826" cy="6002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677756" y="1296400"/>
            <a:ext cx="8858130" cy="75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5400"/>
            </a:pPr>
            <a:r>
              <a:rPr lang="en-US" sz="4000" dirty="0"/>
              <a:t>             </a:t>
            </a:r>
            <a:r>
              <a:rPr lang="en-US" sz="40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Learning Outcomes</a:t>
            </a:r>
            <a:br>
              <a:rPr lang="en-US" sz="4000" b="0" i="0" u="none" strike="noStrike" cap="none" dirty="0">
                <a:latin typeface="Trebuchet MS"/>
                <a:ea typeface="Trebuchet MS"/>
                <a:cs typeface="Trebuchet MS"/>
              </a:rPr>
            </a:br>
            <a:r>
              <a:rPr lang="en-US" sz="2400" b="0" i="0" u="none" strike="noStrike" cap="none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dirty="0">
                <a:solidFill>
                  <a:srgbClr val="3F3F3F"/>
                </a:solidFill>
              </a:rPr>
              <a:t>During the session, participants will:</a:t>
            </a:r>
            <a:endParaRPr sz="2400" b="1" dirty="0">
              <a:solidFill>
                <a:srgbClr val="3F3F3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endParaRPr sz="5400"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677325" y="2507811"/>
            <a:ext cx="8596800" cy="463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Navigate Unify Testing Platform using widgets, menus, and links.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Navigate Test Center to monitor student progress and manage tests.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Explore the scanning process for assessments. 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Manage and secure OLA testing process.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US" sz="2200"/>
              <a:t>Identify class, student, and district performance using student item analysis.</a:t>
            </a:r>
            <a:endParaRPr sz="22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1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MyUnify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Test Center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Scanning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accent1"/>
                </a:solidFill>
                <a:sym typeface="Trebuchet MS"/>
              </a:rPr>
              <a:t>OLA Student Administration</a:t>
            </a:r>
            <a:endParaRPr>
              <a:solidFill>
                <a:schemeClr val="accent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/>
          </a:p>
          <a:p>
            <a:pPr marL="342900" marR="0" lvl="0" indent="-1600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494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>
            <a:spLocks noGrp="1"/>
          </p:cNvSpPr>
          <p:nvPr>
            <p:ph type="title"/>
          </p:nvPr>
        </p:nvSpPr>
        <p:spPr>
          <a:xfrm>
            <a:off x="371375" y="1296838"/>
            <a:ext cx="4889394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371" name="Google Shape;371;p41"/>
          <p:cNvSpPr txBox="1">
            <a:spLocks noGrp="1"/>
          </p:cNvSpPr>
          <p:nvPr>
            <p:ph type="body" idx="1"/>
          </p:nvPr>
        </p:nvSpPr>
        <p:spPr>
          <a:xfrm>
            <a:off x="-9625" y="2932600"/>
            <a:ext cx="27777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1" u="sng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Font typeface="Noto Sans Symbols"/>
              <a:buChar char="●"/>
            </a:pPr>
            <a:r>
              <a:rPr lang="en-US">
                <a:solidFill>
                  <a:schemeClr val="dk1"/>
                </a:solidFill>
              </a:rPr>
              <a:t>Select Reports</a:t>
            </a:r>
          </a:p>
          <a:p>
            <a:pPr lvl="0">
              <a:spcBef>
                <a:spcPts val="0"/>
              </a:spcBef>
              <a:buChar char="●"/>
            </a:pPr>
            <a:endParaRPr lang="en-US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har char="●"/>
            </a:pPr>
            <a:r>
              <a:rPr lang="en-US">
                <a:solidFill>
                  <a:schemeClr val="dk1"/>
                </a:solidFill>
              </a:rPr>
              <a:t>Select Student Item Analysis from the dropdown menu</a:t>
            </a:r>
            <a:endParaRPr sz="2400"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                 </a:t>
            </a: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                                       </a:t>
            </a:r>
            <a:endParaRPr sz="2400"/>
          </a:p>
          <a:p>
            <a:pPr marL="342900" lvl="0" indent="-251459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3" name="Google Shape;373;p41"/>
          <p:cNvPicPr preferRelativeResize="0"/>
          <p:nvPr/>
        </p:nvPicPr>
        <p:blipFill rotWithShape="1">
          <a:blip r:embed="rId3">
            <a:alphaModFix/>
          </a:blip>
          <a:srcRect r="39042"/>
          <a:stretch/>
        </p:blipFill>
        <p:spPr>
          <a:xfrm>
            <a:off x="3195725" y="1935275"/>
            <a:ext cx="6103999" cy="4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1"/>
          <p:cNvSpPr/>
          <p:nvPr/>
        </p:nvSpPr>
        <p:spPr>
          <a:xfrm>
            <a:off x="4259100" y="2509600"/>
            <a:ext cx="567900" cy="4230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1"/>
          <p:cNvSpPr/>
          <p:nvPr/>
        </p:nvSpPr>
        <p:spPr>
          <a:xfrm>
            <a:off x="4331475" y="4001575"/>
            <a:ext cx="1401600" cy="4167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6" name="Google Shape;376;p41"/>
          <p:cNvCxnSpPr>
            <a:endCxn id="374" idx="1"/>
          </p:cNvCxnSpPr>
          <p:nvPr/>
        </p:nvCxnSpPr>
        <p:spPr>
          <a:xfrm rot="10800000" flipH="1">
            <a:off x="2156400" y="2721100"/>
            <a:ext cx="2102700" cy="652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41"/>
          <p:cNvCxnSpPr/>
          <p:nvPr/>
        </p:nvCxnSpPr>
        <p:spPr>
          <a:xfrm rot="10800000" flipH="1">
            <a:off x="2506900" y="4206950"/>
            <a:ext cx="1631100" cy="4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8" name="Google Shape;3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9F60DF-3E8A-4F36-A01A-86FFBE80B9F7}"/>
              </a:ext>
            </a:extLst>
          </p:cNvPr>
          <p:cNvSpPr/>
          <p:nvPr/>
        </p:nvSpPr>
        <p:spPr>
          <a:xfrm>
            <a:off x="3715088" y="6022910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ts val="1440"/>
            </a:pPr>
            <a:r>
              <a:rPr lang="en-US" sz="2400" u="sng">
                <a:solidFill>
                  <a:srgbClr val="99CA3C"/>
                </a:solidFill>
                <a:latin typeface="Trebuchet MS"/>
                <a:sym typeface="Trebuchet MS"/>
                <a:hlinkClick r:id="rId5"/>
              </a:rPr>
              <a:t>Quick doc reference sheet link</a:t>
            </a:r>
            <a:endParaRPr lang="en-US" sz="2400">
              <a:solidFill>
                <a:srgbClr val="3F3F3F"/>
              </a:solidFill>
              <a:latin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2"/>
          <p:cNvSpPr/>
          <p:nvPr/>
        </p:nvSpPr>
        <p:spPr>
          <a:xfrm>
            <a:off x="4132612" y="2291938"/>
            <a:ext cx="8059388" cy="2280062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3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5" name="Google Shape;3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3"/>
          <p:cNvSpPr/>
          <p:nvPr/>
        </p:nvSpPr>
        <p:spPr>
          <a:xfrm>
            <a:off x="0" y="3218213"/>
            <a:ext cx="3588600" cy="59376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371375" y="1296838"/>
            <a:ext cx="8798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402" name="Google Shape;402;p44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3" name="Google Shape;4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715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4"/>
          <p:cNvSpPr/>
          <p:nvPr/>
        </p:nvSpPr>
        <p:spPr>
          <a:xfrm>
            <a:off x="24175" y="1111650"/>
            <a:ext cx="12071100" cy="3093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5"/>
          <p:cNvSpPr txBox="1">
            <a:spLocks noGrp="1"/>
          </p:cNvSpPr>
          <p:nvPr>
            <p:ph type="title"/>
          </p:nvPr>
        </p:nvSpPr>
        <p:spPr>
          <a:xfrm>
            <a:off x="371375" y="1296838"/>
            <a:ext cx="8798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411" name="Google Shape;411;p45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2" name="Google Shape;4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5"/>
          <p:cNvSpPr/>
          <p:nvPr/>
        </p:nvSpPr>
        <p:spPr>
          <a:xfrm>
            <a:off x="169175" y="1836650"/>
            <a:ext cx="11805300" cy="2332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2" name="Google Shape;4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513" y="1"/>
            <a:ext cx="12245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6"/>
          <p:cNvSpPr/>
          <p:nvPr/>
        </p:nvSpPr>
        <p:spPr>
          <a:xfrm>
            <a:off x="60425" y="1498325"/>
            <a:ext cx="7926600" cy="29361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A7A1048-B622-4E5C-BA99-C46226F13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83" y="-1602"/>
            <a:ext cx="12248825" cy="68612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E9C459-5E86-4EDC-B9E0-AF3B9C0D1A53}"/>
              </a:ext>
            </a:extLst>
          </p:cNvPr>
          <p:cNvSpPr/>
          <p:nvPr/>
        </p:nvSpPr>
        <p:spPr>
          <a:xfrm>
            <a:off x="201262" y="4567049"/>
            <a:ext cx="4246535" cy="3977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E37769-64F2-41BF-8BF7-51E42C9C76F4}"/>
              </a:ext>
            </a:extLst>
          </p:cNvPr>
          <p:cNvCxnSpPr/>
          <p:nvPr/>
        </p:nvCxnSpPr>
        <p:spPr>
          <a:xfrm flipH="1" flipV="1">
            <a:off x="4460928" y="4861301"/>
            <a:ext cx="2663124" cy="674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84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7"/>
          <p:cNvSpPr txBox="1">
            <a:spLocks noGrp="1"/>
          </p:cNvSpPr>
          <p:nvPr>
            <p:ph type="title"/>
          </p:nvPr>
        </p:nvSpPr>
        <p:spPr>
          <a:xfrm>
            <a:off x="371375" y="1296838"/>
            <a:ext cx="8798700" cy="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Item Analysis</a:t>
            </a:r>
            <a:endParaRPr sz="36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endParaRPr/>
          </a:p>
        </p:txBody>
      </p:sp>
      <p:sp>
        <p:nvSpPr>
          <p:cNvPr id="429" name="Google Shape;429;p47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5" y="10850"/>
            <a:ext cx="11549248" cy="9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234" y="10850"/>
            <a:ext cx="12467233" cy="68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7"/>
          <p:cNvSpPr/>
          <p:nvPr/>
        </p:nvSpPr>
        <p:spPr>
          <a:xfrm>
            <a:off x="4583875" y="5099125"/>
            <a:ext cx="7398328" cy="791036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8"/>
          <p:cNvSpPr txBox="1"/>
          <p:nvPr/>
        </p:nvSpPr>
        <p:spPr>
          <a:xfrm>
            <a:off x="5668200" y="-166375"/>
            <a:ext cx="6844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025" y="0"/>
            <a:ext cx="122305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8"/>
          <p:cNvSpPr/>
          <p:nvPr/>
        </p:nvSpPr>
        <p:spPr>
          <a:xfrm>
            <a:off x="132076" y="4673729"/>
            <a:ext cx="4640100" cy="18849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34" y="2387853"/>
            <a:ext cx="9290275" cy="41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563909" y="134595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MDCPS Login</a:t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25" y="0"/>
            <a:ext cx="11848076" cy="129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2"/>
          <p:cNvCxnSpPr>
            <a:cxnSpLocks/>
          </p:cNvCxnSpPr>
          <p:nvPr/>
        </p:nvCxnSpPr>
        <p:spPr>
          <a:xfrm flipH="1">
            <a:off x="2588818" y="5572637"/>
            <a:ext cx="3443846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22"/>
          <p:cNvSpPr/>
          <p:nvPr/>
        </p:nvSpPr>
        <p:spPr>
          <a:xfrm>
            <a:off x="323029" y="4756348"/>
            <a:ext cx="2218289" cy="1632577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3F3F3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1" descr="image001">
            <a:extLst>
              <a:ext uri="{FF2B5EF4-FFF2-40B4-BE49-F238E27FC236}">
                <a16:creationId xmlns:a16="http://schemas.microsoft.com/office/drawing/2014/main" id="{42B2BA61-102B-4E68-A8C7-42950C30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6" y="5188368"/>
            <a:ext cx="1718442" cy="71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body" idx="1"/>
          </p:nvPr>
        </p:nvSpPr>
        <p:spPr>
          <a:xfrm>
            <a:off x="1187925" y="1925800"/>
            <a:ext cx="7034700" cy="48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178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400" b="1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342900" algn="ctr">
              <a:spcBef>
                <a:spcPts val="0"/>
              </a:spcBef>
              <a:buSzPts val="1120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Ms. Felicia Mallory, Executive Director</a:t>
            </a:r>
            <a:r>
              <a:rPr lang="en-US" b="1" dirty="0">
                <a:solidFill>
                  <a:schemeClr val="dk2"/>
                </a:solidFill>
              </a:rPr>
              <a:t> </a:t>
            </a:r>
            <a:endParaRPr/>
          </a:p>
          <a:p>
            <a:pPr marL="342900" indent="-342900" algn="ctr">
              <a:spcBef>
                <a:spcPts val="0"/>
              </a:spcBef>
              <a:buSzPts val="1120"/>
              <a:buNone/>
            </a:pPr>
            <a:r>
              <a:rPr lang="en-US" sz="1500" i="0" u="none" strike="noStrike" cap="none" dirty="0">
                <a:solidFill>
                  <a:schemeClr val="dk2"/>
                </a:solidFill>
              </a:rPr>
              <a:t>FMallory@dadeschools.net</a:t>
            </a:r>
            <a:br>
              <a:rPr lang="en-US" sz="1500" i="0" u="none" strike="noStrike" cap="none" dirty="0">
                <a:solidFill>
                  <a:schemeClr val="dk2"/>
                </a:solidFill>
              </a:rPr>
            </a:br>
            <a:r>
              <a:rPr lang="en-US" sz="1500" i="0" u="none" strike="noStrike" cap="none" dirty="0">
                <a:solidFill>
                  <a:schemeClr val="dk2"/>
                </a:solidFill>
              </a:rPr>
              <a:t>Phone: 305-995-1213</a:t>
            </a:r>
            <a:r>
              <a:rPr lang="en-US" sz="1500" dirty="0">
                <a:solidFill>
                  <a:schemeClr val="dk2"/>
                </a:solidFill>
              </a:rPr>
              <a:t> </a:t>
            </a:r>
            <a:endParaRPr sz="1900"/>
          </a:p>
          <a:p>
            <a:pPr marL="0" indent="0" algn="ctr">
              <a:buSzPts val="1120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Ms. Denetra Collins, Staff Specialist</a:t>
            </a:r>
            <a:br>
              <a:rPr lang="en-US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</a:rPr>
            </a:br>
            <a:r>
              <a:rPr lang="en-US" sz="1500" i="0" u="none" strike="noStrike" cap="none" dirty="0">
                <a:solidFill>
                  <a:schemeClr val="dk2"/>
                </a:solidFill>
              </a:rPr>
              <a:t>Collinsd@dadeschools.net</a:t>
            </a:r>
            <a:br>
              <a:rPr lang="en-US" sz="1500" i="0" u="none" strike="noStrike" cap="none" dirty="0">
                <a:solidFill>
                  <a:schemeClr val="dk2"/>
                </a:solidFill>
              </a:rPr>
            </a:br>
            <a:r>
              <a:rPr lang="en-US" sz="1500" dirty="0">
                <a:solidFill>
                  <a:schemeClr val="dk2"/>
                </a:solidFill>
              </a:rPr>
              <a:t>  </a:t>
            </a:r>
            <a:r>
              <a:rPr lang="en-US" sz="1500" i="0" u="none" strike="noStrike" cap="none" dirty="0">
                <a:solidFill>
                  <a:schemeClr val="dk2"/>
                </a:solidFill>
              </a:rPr>
              <a:t> Phone: 305-995-4580</a:t>
            </a:r>
            <a:endParaRPr sz="1900" dirty="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500" b="1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b="1" dirty="0">
                <a:solidFill>
                  <a:schemeClr val="dk2"/>
                </a:solidFill>
              </a:rPr>
              <a:t>Performance Matters Test Platform Support Team</a:t>
            </a:r>
            <a:endParaRPr b="1" dirty="0">
              <a:solidFill>
                <a:schemeClr val="dk2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500" dirty="0">
                <a:solidFill>
                  <a:schemeClr val="dk2"/>
                </a:solidFill>
              </a:rPr>
              <a:t>Marva Wilks, Ed.S. Program Manager</a:t>
            </a:r>
            <a:endParaRPr sz="1500" dirty="0">
              <a:solidFill>
                <a:schemeClr val="dk2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500" dirty="0">
                <a:solidFill>
                  <a:schemeClr val="dk2"/>
                </a:solidFill>
              </a:rPr>
              <a:t>Marlene Lorie, MS. Education Consultant</a:t>
            </a:r>
            <a:endParaRPr sz="1500" dirty="0">
              <a:solidFill>
                <a:schemeClr val="dk2"/>
              </a:solidFill>
            </a:endParaRPr>
          </a:p>
          <a:p>
            <a:pPr marL="342900" indent="-342900" algn="ctr">
              <a:spcBef>
                <a:spcPts val="0"/>
              </a:spcBef>
              <a:buSzPts val="1120"/>
              <a:buNone/>
            </a:pPr>
            <a:r>
              <a:rPr lang="en-US" sz="1500" dirty="0">
                <a:solidFill>
                  <a:schemeClr val="dk2"/>
                </a:solidFill>
              </a:rPr>
              <a:t>Rosemary Stephens, Ed.S. Education Consultant </a:t>
            </a:r>
            <a:endParaRPr sz="1500">
              <a:solidFill>
                <a:schemeClr val="dk2"/>
              </a:solidFill>
            </a:endParaRPr>
          </a:p>
          <a:p>
            <a:pPr marL="342900" indent="-342900" algn="ctr">
              <a:spcBef>
                <a:spcPts val="0"/>
              </a:spcBef>
              <a:buSzPts val="1120"/>
              <a:buNone/>
            </a:pPr>
            <a:endParaRPr sz="1500" b="1">
              <a:solidFill>
                <a:schemeClr val="dk2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500" b="1">
              <a:solidFill>
                <a:schemeClr val="dk2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endParaRPr sz="1500" b="1">
              <a:solidFill>
                <a:schemeClr val="dk2"/>
              </a:solidFill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2400" b="1" dirty="0">
                <a:solidFill>
                  <a:schemeClr val="dk2"/>
                </a:solidFill>
              </a:rPr>
              <a:t>Email: Testplatform@dadeschools.net</a:t>
            </a:r>
            <a:endParaRPr sz="2400" b="1" dirty="0">
              <a:solidFill>
                <a:schemeClr val="dk2"/>
              </a:solidFill>
            </a:endParaRPr>
          </a:p>
          <a:p>
            <a:pPr marL="342900" indent="-342900" algn="ctr">
              <a:spcBef>
                <a:spcPts val="0"/>
              </a:spcBef>
              <a:buSzPts val="1120"/>
              <a:buNone/>
            </a:pPr>
            <a:r>
              <a:rPr lang="en-US" sz="2400" b="1" dirty="0">
                <a:solidFill>
                  <a:schemeClr val="dk2"/>
                </a:solidFill>
              </a:rPr>
              <a:t> 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Phone: 305-995-</a:t>
            </a:r>
            <a:r>
              <a:rPr lang="en-US" sz="2400" b="1" dirty="0">
                <a:solidFill>
                  <a:schemeClr val="dk2"/>
                </a:solidFill>
              </a:rPr>
              <a:t>2345</a:t>
            </a:r>
            <a:endParaRPr sz="2400" b="1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49"/>
          <p:cNvSpPr txBox="1">
            <a:spLocks noGrp="1"/>
          </p:cNvSpPr>
          <p:nvPr>
            <p:ph type="title"/>
          </p:nvPr>
        </p:nvSpPr>
        <p:spPr>
          <a:xfrm>
            <a:off x="628325" y="1242293"/>
            <a:ext cx="8596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endParaRPr sz="2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</a:pPr>
            <a:r>
              <a:rPr lang="en-US" sz="2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Contacts</a:t>
            </a:r>
            <a:endParaRPr sz="3700"/>
          </a:p>
        </p:txBody>
      </p:sp>
      <p:pic>
        <p:nvPicPr>
          <p:cNvPr id="448" name="Google Shape;4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925" y="-1"/>
            <a:ext cx="10989648" cy="99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967034" y="146365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Agenda</a:t>
            </a:r>
            <a:r>
              <a:rPr lang="en-US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5400" b="0" i="0" u="none" strike="noStrike" cap="none">
              <a:solidFill>
                <a:srgbClr val="2A501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691934" y="2494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MyUnify</a:t>
            </a:r>
            <a:endParaRPr/>
          </a:p>
          <a:p>
            <a:pPr marL="342900" marR="0" lvl="0" indent="-16002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</a:pPr>
            <a:endParaRPr sz="36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25" y="0"/>
            <a:ext cx="11500076" cy="129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74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296325" y="1507225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Teacher View: MyUnify - Home Page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380188" y="3687125"/>
            <a:ext cx="89415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25" y="2373000"/>
            <a:ext cx="9137976" cy="28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4550900" y="3595350"/>
            <a:ext cx="748500" cy="42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2639075" y="3595350"/>
            <a:ext cx="748500" cy="42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352000" y="3595350"/>
            <a:ext cx="1116600" cy="42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25" y="0"/>
            <a:ext cx="11895675" cy="1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296325" y="1507225"/>
            <a:ext cx="7688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Unify - Home Page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281950" y="541350"/>
            <a:ext cx="89415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00" y="2464775"/>
            <a:ext cx="9137976" cy="28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/>
        </p:nvSpPr>
        <p:spPr>
          <a:xfrm>
            <a:off x="5601075" y="4206175"/>
            <a:ext cx="2860800" cy="42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8566075" y="4206175"/>
            <a:ext cx="748500" cy="586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555275" y="4206175"/>
            <a:ext cx="4321500" cy="4293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200" y="0"/>
            <a:ext cx="11817800" cy="12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42AEB-B30E-46DA-881C-DE4A07DB6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7012"/>
            <a:ext cx="12190827" cy="5575465"/>
          </a:xfrm>
          <a:prstGeom prst="rect">
            <a:avLst/>
          </a:prstGeom>
        </p:spPr>
      </p:pic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281950" y="541350"/>
            <a:ext cx="8941500" cy="57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3F781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962525" y="4147175"/>
            <a:ext cx="9387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325" y="5056"/>
            <a:ext cx="11910049" cy="1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7;p25">
            <a:extLst>
              <a:ext uri="{FF2B5EF4-FFF2-40B4-BE49-F238E27FC236}">
                <a16:creationId xmlns:a16="http://schemas.microsoft.com/office/drawing/2014/main" id="{1220345B-A104-4433-A62E-973FB225C947}"/>
              </a:ext>
            </a:extLst>
          </p:cNvPr>
          <p:cNvSpPr/>
          <p:nvPr/>
        </p:nvSpPr>
        <p:spPr>
          <a:xfrm>
            <a:off x="7113318" y="3100708"/>
            <a:ext cx="3883233" cy="34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7;p25">
            <a:extLst>
              <a:ext uri="{FF2B5EF4-FFF2-40B4-BE49-F238E27FC236}">
                <a16:creationId xmlns:a16="http://schemas.microsoft.com/office/drawing/2014/main" id="{030B98C0-AF38-4024-A0C2-FFA1F3AEA99D}"/>
              </a:ext>
            </a:extLst>
          </p:cNvPr>
          <p:cNvSpPr/>
          <p:nvPr/>
        </p:nvSpPr>
        <p:spPr>
          <a:xfrm>
            <a:off x="296325" y="3415858"/>
            <a:ext cx="4321500" cy="26130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07;p25">
            <a:extLst>
              <a:ext uri="{FF2B5EF4-FFF2-40B4-BE49-F238E27FC236}">
                <a16:creationId xmlns:a16="http://schemas.microsoft.com/office/drawing/2014/main" id="{FE752AE8-56BB-4D81-8980-78CDC7556680}"/>
              </a:ext>
            </a:extLst>
          </p:cNvPr>
          <p:cNvSpPr/>
          <p:nvPr/>
        </p:nvSpPr>
        <p:spPr>
          <a:xfrm>
            <a:off x="448726" y="3158878"/>
            <a:ext cx="5512688" cy="23576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07;p25">
            <a:extLst>
              <a:ext uri="{FF2B5EF4-FFF2-40B4-BE49-F238E27FC236}">
                <a16:creationId xmlns:a16="http://schemas.microsoft.com/office/drawing/2014/main" id="{07033DD4-7B41-42FE-A1B6-E03499B56CF2}"/>
              </a:ext>
            </a:extLst>
          </p:cNvPr>
          <p:cNvSpPr/>
          <p:nvPr/>
        </p:nvSpPr>
        <p:spPr>
          <a:xfrm>
            <a:off x="118728" y="6477177"/>
            <a:ext cx="2363216" cy="34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07;p25">
            <a:extLst>
              <a:ext uri="{FF2B5EF4-FFF2-40B4-BE49-F238E27FC236}">
                <a16:creationId xmlns:a16="http://schemas.microsoft.com/office/drawing/2014/main" id="{6AC8F55A-FEF7-4D6F-AE70-A15D17C16180}"/>
              </a:ext>
            </a:extLst>
          </p:cNvPr>
          <p:cNvSpPr/>
          <p:nvPr/>
        </p:nvSpPr>
        <p:spPr>
          <a:xfrm>
            <a:off x="11210305" y="3077474"/>
            <a:ext cx="868851" cy="345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40EA685-A22C-498D-A7AC-E5608AD34DA3}"/>
              </a:ext>
            </a:extLst>
          </p:cNvPr>
          <p:cNvSpPr/>
          <p:nvPr/>
        </p:nvSpPr>
        <p:spPr>
          <a:xfrm>
            <a:off x="10996551" y="1837750"/>
            <a:ext cx="1082605" cy="727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50</Slides>
  <Notes>47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Facet</vt:lpstr>
      <vt:lpstr> </vt:lpstr>
      <vt:lpstr>PowerPoint Presentation</vt:lpstr>
      <vt:lpstr>Agenda </vt:lpstr>
      <vt:lpstr>              Learning Outcomes  During the session, participants will: </vt:lpstr>
      <vt:lpstr>MDCPS Login</vt:lpstr>
      <vt:lpstr>Agenda </vt:lpstr>
      <vt:lpstr>Teacher View: MyUnify - Home Page</vt:lpstr>
      <vt:lpstr>Unify - Home Page</vt:lpstr>
      <vt:lpstr>PowerPoint Presentation</vt:lpstr>
      <vt:lpstr>Unify - Home Page</vt:lpstr>
      <vt:lpstr>Student Detail</vt:lpstr>
      <vt:lpstr>Student Detail</vt:lpstr>
      <vt:lpstr>Agenda </vt:lpstr>
      <vt:lpstr>Test Center</vt:lpstr>
      <vt:lpstr>PowerPoint Presentation</vt:lpstr>
      <vt:lpstr>OLA</vt:lpstr>
      <vt:lpstr>Print  Scan Sheets  </vt:lpstr>
      <vt:lpstr>Print  Bubble Sheets  </vt:lpstr>
      <vt:lpstr>Print  Scan Sheets      PDF of  Preslugged Sheets will download to computer.   </vt:lpstr>
      <vt:lpstr>Agenda </vt:lpstr>
      <vt:lpstr>Scanning Bubble Sheets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Scanview  </vt:lpstr>
      <vt:lpstr>PowerPoint Presentation</vt:lpstr>
      <vt:lpstr>Agenda </vt:lpstr>
      <vt:lpstr>PowerPoint Presentation</vt:lpstr>
      <vt:lpstr>  </vt:lpstr>
      <vt:lpstr> OLA Student Administration   </vt:lpstr>
      <vt:lpstr> OLA Student Administration</vt:lpstr>
      <vt:lpstr> OLA Student Administration</vt:lpstr>
      <vt:lpstr>Agenda </vt:lpstr>
      <vt:lpstr>Student Item Analysis </vt:lpstr>
      <vt:lpstr>PowerPoint Presentation</vt:lpstr>
      <vt:lpstr>PowerPoint Presentation</vt:lpstr>
      <vt:lpstr>Student Item Analysis </vt:lpstr>
      <vt:lpstr>Student Item Analysis </vt:lpstr>
      <vt:lpstr>PowerPoint Presentation</vt:lpstr>
      <vt:lpstr>PowerPoint Presentation</vt:lpstr>
      <vt:lpstr>Student Item Analysis </vt:lpstr>
      <vt:lpstr>PowerPoint Presentation</vt:lpstr>
      <vt:lpstr> Program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revision>33</cp:revision>
  <dcterms:modified xsi:type="dcterms:W3CDTF">2018-09-14T16:01:48Z</dcterms:modified>
</cp:coreProperties>
</file>